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29"/>
    <a:srgbClr val="F38E34"/>
    <a:srgbClr val="F48448"/>
    <a:srgbClr val="F58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30" d="100"/>
          <a:sy n="30" d="100"/>
        </p:scale>
        <p:origin x="360" y="-48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43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6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99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42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79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88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29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06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49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53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6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F96A-80D0-43F5-8F8F-D5B9DF66AC87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17E55-0264-4F4B-8360-9FC4BB360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34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educacaoemedicina.blogspot.com.br/2006/02/metodologias-ativa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Diagonais Arredondados 5">
            <a:extLst>
              <a:ext uri="{FF2B5EF4-FFF2-40B4-BE49-F238E27FC236}">
                <a16:creationId xmlns:a16="http://schemas.microsoft.com/office/drawing/2014/main" id="{E2865E04-6EE3-4443-A3DE-32CC4311E97D}"/>
              </a:ext>
            </a:extLst>
          </p:cNvPr>
          <p:cNvSpPr/>
          <p:nvPr/>
        </p:nvSpPr>
        <p:spPr>
          <a:xfrm>
            <a:off x="671630" y="457199"/>
            <a:ext cx="31091737" cy="42327095"/>
          </a:xfrm>
          <a:prstGeom prst="round2DiagRect">
            <a:avLst>
              <a:gd name="adj1" fmla="val 11085"/>
              <a:gd name="adj2" fmla="val 0"/>
            </a:avLst>
          </a:prstGeom>
          <a:solidFill>
            <a:schemeClr val="bg1"/>
          </a:solidFill>
          <a:ln>
            <a:solidFill>
              <a:srgbClr val="F58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Fonte</a:t>
            </a:r>
          </a:p>
          <a:p>
            <a:pPr algn="ctr"/>
            <a:endParaRPr lang="pt-BR" dirty="0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08334C3-D35E-4498-81A9-1A075ABA0F15}"/>
              </a:ext>
            </a:extLst>
          </p:cNvPr>
          <p:cNvSpPr/>
          <p:nvPr/>
        </p:nvSpPr>
        <p:spPr>
          <a:xfrm>
            <a:off x="2661362" y="5724354"/>
            <a:ext cx="28394527" cy="2796406"/>
          </a:xfrm>
          <a:prstGeom prst="roundRect">
            <a:avLst/>
          </a:prstGeom>
          <a:solidFill>
            <a:srgbClr val="FF9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Bahnschrift" panose="020B0502040204020203" pitchFamily="34" charset="0"/>
              </a:rPr>
              <a:t>TÍTULO DO SLIDE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C4B643-312F-4998-8B22-C3CB296CE60B}"/>
              </a:ext>
            </a:extLst>
          </p:cNvPr>
          <p:cNvSpPr txBox="1"/>
          <p:nvPr/>
        </p:nvSpPr>
        <p:spPr>
          <a:xfrm>
            <a:off x="1911148" y="9233096"/>
            <a:ext cx="2839452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00" b="1" dirty="0">
                <a:latin typeface="Century Gothic" panose="020B0502020202020204" pitchFamily="34" charset="0"/>
              </a:rPr>
              <a:t>Autor ¹ e </a:t>
            </a:r>
            <a:r>
              <a:rPr lang="pt-BR" sz="3700" b="1" u="sng" dirty="0">
                <a:latin typeface="Century Gothic" panose="020B0502020202020204" pitchFamily="34" charset="0"/>
              </a:rPr>
              <a:t>Autor</a:t>
            </a:r>
            <a:r>
              <a:rPr lang="pt-BR" sz="3700" b="1" dirty="0">
                <a:latin typeface="Century Gothic" panose="020B0502020202020204" pitchFamily="34" charset="0"/>
              </a:rPr>
              <a:t>²... </a:t>
            </a:r>
          </a:p>
          <a:p>
            <a:pPr algn="ctr"/>
            <a:endParaRPr lang="pt-BR" sz="3700" b="1" dirty="0">
              <a:latin typeface="Century Gothic" panose="020B0502020202020204" pitchFamily="34" charset="0"/>
            </a:endParaRPr>
          </a:p>
          <a:p>
            <a:pPr algn="ctr"/>
            <a:r>
              <a:rPr lang="pt-BR" sz="3700" dirty="0">
                <a:latin typeface="Century Gothic" panose="020B0502020202020204" pitchFamily="34" charset="0"/>
              </a:rPr>
              <a:t>¹</a:t>
            </a:r>
            <a:r>
              <a:rPr lang="pt-BR" sz="3700" baseline="30000" dirty="0">
                <a:latin typeface="Century Gothic" panose="020B0502020202020204" pitchFamily="34" charset="0"/>
              </a:rPr>
              <a:t>,2</a:t>
            </a:r>
            <a:r>
              <a:rPr lang="pt-BR" sz="3700" dirty="0">
                <a:latin typeface="Century Gothic" panose="020B0502020202020204" pitchFamily="34" charset="0"/>
              </a:rPr>
              <a:t> Instituto Federal do Rio Grande do Norte, IFRN – </a:t>
            </a:r>
            <a:r>
              <a:rPr lang="pt-BR" sz="3700" i="1" dirty="0">
                <a:latin typeface="Century Gothic" panose="020B0502020202020204" pitchFamily="34" charset="0"/>
              </a:rPr>
              <a:t>Campus</a:t>
            </a:r>
            <a:r>
              <a:rPr lang="pt-BR" sz="3700" dirty="0">
                <a:latin typeface="Century Gothic" panose="020B0502020202020204" pitchFamily="34" charset="0"/>
              </a:rPr>
              <a:t> Santa Cruz; </a:t>
            </a:r>
          </a:p>
          <a:p>
            <a:pPr algn="ctr"/>
            <a:endParaRPr lang="pt-BR" sz="3700" i="1" dirty="0">
              <a:latin typeface="Century Gothic" panose="020B0502020202020204" pitchFamily="34" charset="0"/>
            </a:endParaRPr>
          </a:p>
          <a:p>
            <a:pPr algn="ctr"/>
            <a:r>
              <a:rPr lang="pt-BR" sz="3700" b="1" dirty="0">
                <a:latin typeface="Century Gothic" panose="020B0502020202020204" pitchFamily="34" charset="0"/>
              </a:rPr>
              <a:t>ÁREA TEMÁTICA: </a:t>
            </a:r>
            <a:r>
              <a:rPr lang="pt-BR" sz="3700" dirty="0">
                <a:latin typeface="Century Gothic" panose="020B0502020202020204" pitchFamily="34" charset="0"/>
              </a:rPr>
              <a:t>Ensino de Física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0FD2A1A-E25D-4E28-A407-B1971CADF7A8}"/>
              </a:ext>
            </a:extLst>
          </p:cNvPr>
          <p:cNvCxnSpPr>
            <a:cxnSpLocks/>
          </p:cNvCxnSpPr>
          <p:nvPr/>
        </p:nvCxnSpPr>
        <p:spPr>
          <a:xfrm>
            <a:off x="1431171" y="12573402"/>
            <a:ext cx="29624718" cy="0"/>
          </a:xfrm>
          <a:prstGeom prst="line">
            <a:avLst/>
          </a:prstGeom>
          <a:ln>
            <a:solidFill>
              <a:srgbClr val="F38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5819517-CE66-4E9B-9B03-055B88703216}"/>
              </a:ext>
            </a:extLst>
          </p:cNvPr>
          <p:cNvCxnSpPr>
            <a:cxnSpLocks/>
          </p:cNvCxnSpPr>
          <p:nvPr/>
        </p:nvCxnSpPr>
        <p:spPr>
          <a:xfrm flipV="1">
            <a:off x="16160250" y="12573402"/>
            <a:ext cx="130627" cy="12381220"/>
          </a:xfrm>
          <a:prstGeom prst="line">
            <a:avLst/>
          </a:prstGeom>
          <a:ln>
            <a:solidFill>
              <a:srgbClr val="F38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 descr="Uma imagem contendo natureza&#10;&#10;Descrição gerada automaticamente">
            <a:extLst>
              <a:ext uri="{FF2B5EF4-FFF2-40B4-BE49-F238E27FC236}">
                <a16:creationId xmlns:a16="http://schemas.microsoft.com/office/drawing/2014/main" id="{342E19DA-498A-4617-93C5-5E041348B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239" y="24954622"/>
            <a:ext cx="2144806" cy="2144806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BB9C075-DF37-4F3C-A89B-C966DD2B188A}"/>
              </a:ext>
            </a:extLst>
          </p:cNvPr>
          <p:cNvCxnSpPr>
            <a:cxnSpLocks/>
          </p:cNvCxnSpPr>
          <p:nvPr/>
        </p:nvCxnSpPr>
        <p:spPr>
          <a:xfrm rot="16200000">
            <a:off x="8802878" y="34863158"/>
            <a:ext cx="14976000" cy="0"/>
          </a:xfrm>
          <a:prstGeom prst="line">
            <a:avLst/>
          </a:prstGeom>
          <a:ln>
            <a:solidFill>
              <a:srgbClr val="F38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2D4D54-A36E-2232-E91D-9D8B37E0B766}"/>
              </a:ext>
            </a:extLst>
          </p:cNvPr>
          <p:cNvGrpSpPr/>
          <p:nvPr/>
        </p:nvGrpSpPr>
        <p:grpSpPr>
          <a:xfrm>
            <a:off x="4441766" y="12573402"/>
            <a:ext cx="9030725" cy="4515363"/>
            <a:chOff x="4441766" y="12573402"/>
            <a:chExt cx="9030725" cy="4515363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3DCB860C-63D3-40EA-A4A6-F8BE0DF0A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766" y="12573402"/>
              <a:ext cx="9030725" cy="4515363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5CA031B-DBBA-4A59-AD79-2BAE83BD2264}"/>
                </a:ext>
              </a:extLst>
            </p:cNvPr>
            <p:cNvSpPr txBox="1"/>
            <p:nvPr/>
          </p:nvSpPr>
          <p:spPr>
            <a:xfrm>
              <a:off x="6194920" y="14324652"/>
              <a:ext cx="584647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INTRODUÇÃO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C295330-CAB5-09D6-0F67-AFAF9F407A9F}"/>
              </a:ext>
            </a:extLst>
          </p:cNvPr>
          <p:cNvGrpSpPr/>
          <p:nvPr/>
        </p:nvGrpSpPr>
        <p:grpSpPr>
          <a:xfrm>
            <a:off x="4183529" y="34611096"/>
            <a:ext cx="9030725" cy="4515363"/>
            <a:chOff x="4183529" y="34611096"/>
            <a:chExt cx="9030725" cy="4515363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8CAFF293-88A3-400B-8B58-4C141E39B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529" y="34611096"/>
              <a:ext cx="9030725" cy="4515363"/>
            </a:xfrm>
            <a:prstGeom prst="rect">
              <a:avLst/>
            </a:prstGeom>
          </p:spPr>
        </p:pic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D66011AE-FE82-4554-8D1A-85A147472254}"/>
                </a:ext>
              </a:extLst>
            </p:cNvPr>
            <p:cNvSpPr txBox="1"/>
            <p:nvPr/>
          </p:nvSpPr>
          <p:spPr>
            <a:xfrm>
              <a:off x="5626267" y="36437890"/>
              <a:ext cx="61991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5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DESENVOLVIMENTO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679C9D0-1FB1-2C26-810D-680A1B0602FF}"/>
              </a:ext>
            </a:extLst>
          </p:cNvPr>
          <p:cNvGrpSpPr/>
          <p:nvPr/>
        </p:nvGrpSpPr>
        <p:grpSpPr>
          <a:xfrm>
            <a:off x="18764350" y="23077373"/>
            <a:ext cx="9030725" cy="4022055"/>
            <a:chOff x="22172440" y="29192357"/>
            <a:chExt cx="9030725" cy="4515363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16990DCB-5D83-42D2-BDB8-EAC9E0010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2440" y="29192357"/>
              <a:ext cx="9030725" cy="4515363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4FF97321-8795-455B-9ED0-650565F4F704}"/>
                </a:ext>
              </a:extLst>
            </p:cNvPr>
            <p:cNvSpPr txBox="1"/>
            <p:nvPr/>
          </p:nvSpPr>
          <p:spPr>
            <a:xfrm>
              <a:off x="24258547" y="30896040"/>
              <a:ext cx="519725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6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RESULTADOS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6289DC7-DBC1-E515-6FE1-BD4A8C7CA193}"/>
              </a:ext>
            </a:extLst>
          </p:cNvPr>
          <p:cNvGrpSpPr/>
          <p:nvPr/>
        </p:nvGrpSpPr>
        <p:grpSpPr>
          <a:xfrm>
            <a:off x="18933722" y="33219012"/>
            <a:ext cx="9030725" cy="4515363"/>
            <a:chOff x="22070570" y="34697295"/>
            <a:chExt cx="9030725" cy="4515363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233CADFC-736A-48B9-B8CC-8D8C674D1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0570" y="34697295"/>
              <a:ext cx="9030725" cy="4515363"/>
            </a:xfrm>
            <a:prstGeom prst="rect">
              <a:avLst/>
            </a:prstGeom>
          </p:spPr>
        </p:pic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485D88E5-5FD1-4499-9B89-A7A28BABB038}"/>
                </a:ext>
              </a:extLst>
            </p:cNvPr>
            <p:cNvSpPr txBox="1"/>
            <p:nvPr/>
          </p:nvSpPr>
          <p:spPr>
            <a:xfrm>
              <a:off x="23970007" y="36402296"/>
              <a:ext cx="54857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6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REFERÊNCIAS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736589-7D85-4B87-94EF-94680BBAA235}"/>
              </a:ext>
            </a:extLst>
          </p:cNvPr>
          <p:cNvSpPr txBox="1"/>
          <p:nvPr/>
        </p:nvSpPr>
        <p:spPr>
          <a:xfrm>
            <a:off x="2035285" y="15838596"/>
            <a:ext cx="13242035" cy="203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</a:t>
            </a:r>
          </a:p>
          <a:p>
            <a:pPr algn="ctr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6F6ABAB-F002-4037-A090-EE517BCE3686}"/>
              </a:ext>
            </a:extLst>
          </p:cNvPr>
          <p:cNvSpPr txBox="1"/>
          <p:nvPr/>
        </p:nvSpPr>
        <p:spPr>
          <a:xfrm>
            <a:off x="1802963" y="37878725"/>
            <a:ext cx="1398667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700" dirty="0">
              <a:latin typeface="Baskerville Old Face" panose="02020602080505020303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1B51DD1-03B1-4253-92ED-E323A8FDD0CC}"/>
              </a:ext>
            </a:extLst>
          </p:cNvPr>
          <p:cNvSpPr txBox="1"/>
          <p:nvPr/>
        </p:nvSpPr>
        <p:spPr>
          <a:xfrm>
            <a:off x="16661488" y="13685125"/>
            <a:ext cx="139895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22B86E2-FC20-4976-A74F-37473A3D60E4}"/>
              </a:ext>
            </a:extLst>
          </p:cNvPr>
          <p:cNvSpPr txBox="1"/>
          <p:nvPr/>
        </p:nvSpPr>
        <p:spPr>
          <a:xfrm>
            <a:off x="16858626" y="26371601"/>
            <a:ext cx="1355720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3FFCFE4-FB72-41E0-B5AB-62EE4EE1627B}"/>
              </a:ext>
            </a:extLst>
          </p:cNvPr>
          <p:cNvSpPr txBox="1"/>
          <p:nvPr/>
        </p:nvSpPr>
        <p:spPr>
          <a:xfrm>
            <a:off x="16661488" y="36994249"/>
            <a:ext cx="139895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BARBOSA, Eduardo Fernandes; MOURA, </a:t>
            </a:r>
            <a:r>
              <a:rPr lang="pt-BR" sz="1200" dirty="0" err="1"/>
              <a:t>Dácio</a:t>
            </a:r>
            <a:r>
              <a:rPr lang="pt-BR" sz="1200" dirty="0"/>
              <a:t> Guimarães de. Metodologias ativas de aprendizagem na educação profissional e tecnológica. </a:t>
            </a:r>
            <a:r>
              <a:rPr lang="pt-BR" sz="1200" b="1" dirty="0"/>
              <a:t>Boletim Técnico do Senac </a:t>
            </a:r>
            <a:r>
              <a:rPr lang="pt-BR" sz="1200" dirty="0"/>
              <a:t>, v. 39, n. 2, p. 48-67, 2013.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BASTOS, C. C. Metodologias Ativas. 2006. Disponível em: </a:t>
            </a:r>
            <a:r>
              <a:rPr lang="pt-BR" sz="1200" u="sng" dirty="0">
                <a:hlinkClick r:id="rId5"/>
              </a:rPr>
              <a:t>http://educacaoemedicina.blogspot.com.br/2006/02/metodologias-ativas</a:t>
            </a:r>
            <a:r>
              <a:rPr lang="pt-BR" sz="1200" dirty="0"/>
              <a:t>. </a:t>
            </a:r>
            <a:r>
              <a:rPr lang="pt-BR" sz="1200" dirty="0" err="1"/>
              <a:t>html</a:t>
            </a:r>
            <a:r>
              <a:rPr lang="pt-BR" sz="1200" dirty="0"/>
              <a:t>&gt;, Acesso em: 11 de Abril de 2019.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BORGES, Tiago Silva; ALENCAR, </a:t>
            </a:r>
            <a:r>
              <a:rPr lang="pt-BR" sz="1200" dirty="0" err="1"/>
              <a:t>Gidélia</a:t>
            </a:r>
            <a:r>
              <a:rPr lang="pt-BR" sz="1200" dirty="0"/>
              <a:t>. Metodologias ativas na promoção da formação crítica do estudante: o uso das metodologias ativas como recurso didático na formação crítica do estudante do ensino superior. </a:t>
            </a:r>
            <a:r>
              <a:rPr lang="pt-BR" sz="1200" b="1" dirty="0" err="1"/>
              <a:t>Cairu</a:t>
            </a:r>
            <a:r>
              <a:rPr lang="pt-BR" sz="1200" b="1" dirty="0"/>
              <a:t> em Revista</a:t>
            </a:r>
            <a:r>
              <a:rPr lang="pt-BR" sz="1200" dirty="0"/>
              <a:t>, v. 3, n. 04, p. 119-143, 2014.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BOROCHOVICIUS, Eli; BARBOZA TORTELLA, Jussara Cristina. Aprendizagem Baseada em Problemas: um método de ensino-aprendizagem e suas práticas educativas. </a:t>
            </a:r>
            <a:r>
              <a:rPr lang="pt-BR" sz="1200" b="1" dirty="0"/>
              <a:t>Ensaio: Avaliação e Políticas Públicas em Educação </a:t>
            </a:r>
            <a:r>
              <a:rPr lang="pt-BR" sz="1200" dirty="0"/>
              <a:t>, v. 22, n. 83, 2014. Disponível em: &lt;http://www.redalyc.org/</a:t>
            </a:r>
            <a:r>
              <a:rPr lang="pt-BR" sz="1200" dirty="0" err="1"/>
              <a:t>articulo.oa?id</a:t>
            </a:r>
            <a:r>
              <a:rPr lang="pt-BR" sz="1200" dirty="0"/>
              <a:t>=399534054002&gt;. Acesso em: 02 junho de 2019.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BRASIL. </a:t>
            </a:r>
            <a:r>
              <a:rPr lang="pt-BR" sz="1200" b="1" dirty="0"/>
              <a:t>Base Nacional Comum Curricular</a:t>
            </a:r>
            <a:r>
              <a:rPr lang="pt-BR" sz="1200" dirty="0"/>
              <a:t>: Educação Infantil e Ensino Fundamental. Brasília: MEC/Secretaria de Educação Básica, 2017.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CARDOSO, I. M</a:t>
            </a:r>
            <a:r>
              <a:rPr lang="pt-BR" sz="1200" b="1" dirty="0"/>
              <a:t>. Métodos Ativos de Aprendizagem</a:t>
            </a:r>
            <a:r>
              <a:rPr lang="pt-BR" sz="1200" dirty="0"/>
              <a:t>: o uso do aprendizado baseado em problemas no ensino de logística e transportes. Dissertação (Mestrado em Engenharia de Produção) Universidade Federal de Itajubá. UNIFEI. Itajubá- Minas Gerais, 2011.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CARVALHO, Anna Maria Pessoa, et al. – </a:t>
            </a:r>
            <a:r>
              <a:rPr lang="pt-BR" sz="1200" b="1" dirty="0"/>
              <a:t>Ensino de Física: Ideias em Ação</a:t>
            </a:r>
            <a:r>
              <a:rPr lang="pt-BR" sz="1200" dirty="0"/>
              <a:t>. São Paulo. </a:t>
            </a:r>
            <a:r>
              <a:rPr lang="pt-BR" sz="1200" dirty="0" err="1"/>
              <a:t>Cengage</a:t>
            </a:r>
            <a:r>
              <a:rPr lang="pt-BR" sz="1200" dirty="0"/>
              <a:t> Learning, 2010. 978-85-221-1062-9.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05FFB-846F-4963-886D-A14304372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171" y="2276153"/>
            <a:ext cx="8153884" cy="227432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B4DC7368-0241-4C8A-8C2D-BC29AEAA8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9168" y="1479053"/>
            <a:ext cx="20369013" cy="331552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2F32796-9B0C-A7CE-1880-DB59729317A3}"/>
              </a:ext>
            </a:extLst>
          </p:cNvPr>
          <p:cNvSpPr/>
          <p:nvPr/>
        </p:nvSpPr>
        <p:spPr>
          <a:xfrm>
            <a:off x="4932041" y="24074376"/>
            <a:ext cx="7587587" cy="50491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FB969ED-C21F-DF47-2233-38E6ED648E1E}"/>
              </a:ext>
            </a:extLst>
          </p:cNvPr>
          <p:cNvSpPr/>
          <p:nvPr/>
        </p:nvSpPr>
        <p:spPr>
          <a:xfrm>
            <a:off x="19969809" y="17410969"/>
            <a:ext cx="7587587" cy="50491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7F16C6-2101-F54A-C0BA-48102BD06415}"/>
              </a:ext>
            </a:extLst>
          </p:cNvPr>
          <p:cNvSpPr txBox="1"/>
          <p:nvPr/>
        </p:nvSpPr>
        <p:spPr>
          <a:xfrm>
            <a:off x="21509698" y="16823399"/>
            <a:ext cx="425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942EB7-C830-5DF0-2C6B-67F4578BFBAE}"/>
              </a:ext>
            </a:extLst>
          </p:cNvPr>
          <p:cNvSpPr txBox="1"/>
          <p:nvPr/>
        </p:nvSpPr>
        <p:spPr>
          <a:xfrm>
            <a:off x="21509697" y="22559456"/>
            <a:ext cx="425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947934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1031</Words>
  <Application>Microsoft Office PowerPoint</Application>
  <PresentationFormat>Personalizar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Bahnschrift</vt:lpstr>
      <vt:lpstr>Baskerville Old Face</vt:lpstr>
      <vt:lpstr>Calibri</vt:lpstr>
      <vt:lpstr>Calibri Light</vt:lpstr>
      <vt:lpstr>Century Gothic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de Lima Silva</dc:creator>
  <cp:lastModifiedBy>Roney Melo</cp:lastModifiedBy>
  <cp:revision>14</cp:revision>
  <dcterms:created xsi:type="dcterms:W3CDTF">2019-09-24T22:27:11Z</dcterms:created>
  <dcterms:modified xsi:type="dcterms:W3CDTF">2023-09-05T00:46:03Z</dcterms:modified>
</cp:coreProperties>
</file>